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74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432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81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53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422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719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4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18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04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769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99875-60AD-48BA-9566-93BC3CFFAB0E}" type="datetimeFigureOut">
              <a:rPr lang="it-IT" smtClean="0"/>
              <a:pPr/>
              <a:t>13/03/2021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6CDF-505C-45C8-A814-A52DFC556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00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86063"/>
            <a:ext cx="10515600" cy="80211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695" y="657726"/>
            <a:ext cx="6866021" cy="5519237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La creazione di uno Sportello Multifunzionale risponde all’esigenza di diffusione agevolata delle opportunità proposte a livello territoriale per quanto riguarda l’offerta di lavoro e di  incrocio con il versante della domanda</a:t>
            </a: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La validità di un Sportello Multifunzionale si basa essenzialmente sulla capacità di erogare servizi a diverse tipologie di utenza.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247" y="0"/>
            <a:ext cx="487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13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968" y="-192505"/>
            <a:ext cx="10222832" cy="362719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1" y="569494"/>
            <a:ext cx="6476046" cy="59676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bertus MT" panose="020E0602030304020304" pitchFamily="34" charset="0"/>
              </a:rPr>
              <a:t>Obiettivo </a:t>
            </a: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bertus MT" panose="020E0602030304020304" pitchFamily="34" charset="0"/>
              </a:rPr>
              <a:t>dello sportello 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è quello di </a:t>
            </a: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proporre 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e promuovere azioni finalizzate allo sviluppo del territorio, valorizzandone le potenzialità in termini di occupazione e di individuare iniziative coerenti con le caratteristiche del territorio. </a:t>
            </a:r>
            <a:endParaRPr lang="it-IT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bertus MT" panose="020E0602030304020304" pitchFamily="34" charset="0"/>
            </a:endParaRPr>
          </a:p>
          <a:p>
            <a:pPr marL="0" indent="0">
              <a:buNone/>
            </a:pP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Lo 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Sportello, quindi, deve essere in grado di interagire con gli enti locali, le imprese, le istituzioni scolastiche e gli attori sociali  per contribuire alla risoluzione di problematiche di carattere orientativo che interessano l’utenza finale, con particolare riferimento alle fasce deboli e i giovani. </a:t>
            </a:r>
          </a:p>
          <a:p>
            <a:pPr marL="0" indent="0">
              <a:buNone/>
            </a:pPr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bertus MT" panose="020E0602030304020304" pitchFamily="34" charset="0"/>
              </a:rPr>
              <a:t>I destinatari dell'azione sono</a:t>
            </a:r>
            <a:r>
              <a:rPr lang="it-IT" dirty="0">
                <a:latin typeface="Albertus MT" panose="020E0602030304020304" pitchFamily="34" charset="0"/>
              </a:rPr>
              <a:t>:</a:t>
            </a:r>
            <a:endParaRPr lang="it-IT" b="1" dirty="0">
              <a:latin typeface="Albertus MT" panose="020E0602030304020304" pitchFamily="34" charset="0"/>
            </a:endParaRPr>
          </a:p>
          <a:p>
            <a:r>
              <a:rPr lang="it-IT" dirty="0">
                <a:latin typeface="Albertus MT" panose="020E0602030304020304" pitchFamily="34" charset="0"/>
              </a:rPr>
              <a:t>- 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I giovani alla ricerca del primo impiego; 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- I lavoratori investiti da crisi aziendali; 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- Le fasce sociali più svantaggiate;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- Le donne.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247" y="0"/>
            <a:ext cx="487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24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27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884" y="385012"/>
            <a:ext cx="6978315" cy="59917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it-IT" dirty="0" smtClean="0">
              <a:latin typeface="Albertus MT" panose="020E0602030304020304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In </a:t>
            </a:r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particolare il progetto prevede, l'incentivazione a forme regolari di </a:t>
            </a:r>
            <a:endParaRPr lang="it-IT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lbertus MT" panose="020E0602030304020304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contrattazione </a:t>
            </a:r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lavorativa venendo incontro ai bisogni espressi dalle strutture e </a:t>
            </a: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dagli</a:t>
            </a:r>
          </a:p>
          <a:p>
            <a:pPr marL="0" indent="0">
              <a:buNone/>
            </a:pP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 </a:t>
            </a:r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enti </a:t>
            </a:r>
            <a:r>
              <a:rPr lang="it-IT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loacalizzate</a:t>
            </a:r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 sul territorio diocesano attraverso le  seguenti azioni</a:t>
            </a: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:</a:t>
            </a:r>
          </a:p>
          <a:p>
            <a:pPr marL="0" indent="0">
              <a:buNone/>
            </a:pPr>
            <a:endParaRPr lang="it-IT" b="1" dirty="0">
              <a:latin typeface="Albertus MT" panose="020E0602030304020304" pitchFamily="34" charset="0"/>
            </a:endParaRP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A. rafforzamento delle strutture (C1, H1, H2)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B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. potenziamento dei servizi all’offerta (C1, H1, H2, L3</a:t>
            </a: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)</a:t>
            </a:r>
            <a:endParaRPr lang="it-I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bertus MT" panose="020E0602030304020304" pitchFamily="34" charset="0"/>
            </a:endParaRP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C. Supporto alla creazione di sistemi informativi, </a:t>
            </a:r>
            <a:r>
              <a:rPr lang="it-IT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consulenziali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 e di comunicazione (C1, H1, H2, L3)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D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. aggiornamento del personale destinato all’erogazione dei servizi (C1, H1, H2, L3)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E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. azioni di informazione e pubblicizzazione e attività di accompagnamento. (C1, H1, H2)</a:t>
            </a:r>
          </a:p>
          <a:p>
            <a:pPr marL="0" indent="0">
              <a:buNone/>
            </a:pPr>
            <a:endParaRPr lang="it-IT" dirty="0" smtClean="0">
              <a:latin typeface="Albertus MT" panose="020E0602030304020304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Di </a:t>
            </a:r>
            <a:r>
              <a:rPr lang="it-IT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bertus MT" panose="020E0602030304020304" pitchFamily="34" charset="0"/>
              </a:rPr>
              <a:t>conseguenza attraverso l’attività dello sportello si cercherà  di: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orientare gli utenti  verso un lavoro coerente con le proprie competenze; 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agevolare le aziende favorendo nuovi occasioni di lavoro;  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far conoscere alle aziende promuovendone e sostenendone gli strumenti necessari per un facile inserimento al lavoro;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erogare informazioni sui finanziamenti  in favore dell’autoimprenditorialità;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agevolare l’inserimento delle donne nel mercato del lavoro;</a:t>
            </a:r>
          </a:p>
          <a:p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 fornire un supporto per la scelta lavorativa (</a:t>
            </a:r>
            <a:r>
              <a:rPr lang="it-IT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counseling</a:t>
            </a:r>
            <a:r>
              <a:rPr lang="it-I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 , bilancio di competenze, analisi delle motivazioni e delle aspettative).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0"/>
            <a:ext cx="487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10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8411" y="184484"/>
            <a:ext cx="10515600" cy="1203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6990" y="601580"/>
            <a:ext cx="6937258" cy="55753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lbertus MT" panose="020E0602030304020304" pitchFamily="34" charset="0"/>
              </a:rPr>
              <a:t>I</a:t>
            </a:r>
            <a:r>
              <a:rPr lang="it-IT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lbertus MT" panose="020E0602030304020304" pitchFamily="34" charset="0"/>
              </a:rPr>
              <a:t> risultati che si intendono conseguire sono: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- favorire l’inserimento o il reinserimento delle donne e dei giovani nel mondo del lavoro;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- favorire l’incremento occupazionale anche dei soggetti svantaggiati;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 - orientare l’utenza verso specifici percorsi professionalizzanti.</a:t>
            </a:r>
          </a:p>
          <a:p>
            <a:pPr marL="0" indent="0">
              <a:buNone/>
            </a:pPr>
            <a:endParaRPr lang="it-IT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bertus MT" panose="020E0602030304020304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lbertus MT" panose="020E0602030304020304" pitchFamily="34" charset="0"/>
              </a:rPr>
              <a:t>Di conseguenza attraverso l’attività dello sportello si cercherà  di:</a:t>
            </a:r>
          </a:p>
          <a:p>
            <a:pPr marL="0" indent="0">
              <a:buNone/>
            </a:pPr>
            <a:endParaRPr lang="it-IT" b="1" dirty="0" smtClean="0">
              <a:latin typeface="Albertus MT" panose="020E0602030304020304" pitchFamily="34" charset="0"/>
            </a:endParaRP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orientare gli utenti  verso un lavoro coerente con le proprie competenze; 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agevolare le aziende favorendo nuovi occasioni di lavoro;  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far conoscere alle aziende promuovendone e sostenendone gli strumenti necessari per un facile inserimento al lavoro;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erogare informazioni sui finanziamenti  in favore dell’autoimprenditorialità;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agevolare l’inserimento delle donne nel mercato del lavoro;</a:t>
            </a:r>
          </a:p>
          <a:p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♦  fornire un supporto per la scelta lavorativa (</a:t>
            </a:r>
            <a:r>
              <a:rPr lang="it-IT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counseling</a:t>
            </a:r>
            <a:r>
              <a:rPr lang="it-I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bertus MT" panose="020E0602030304020304" pitchFamily="34" charset="0"/>
              </a:rPr>
              <a:t> , bilancio di competenze, analisi delle motivazioni e delle aspettative).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4247" y="0"/>
            <a:ext cx="487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33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514</Words>
  <Application>Microsoft Office PowerPoint</Application>
  <PresentationFormat>Personalizzato</PresentationFormat>
  <Paragraphs>41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- Equipe 2</dc:creator>
  <cp:lastModifiedBy>asus</cp:lastModifiedBy>
  <cp:revision>6</cp:revision>
  <dcterms:created xsi:type="dcterms:W3CDTF">2021-03-08T08:55:45Z</dcterms:created>
  <dcterms:modified xsi:type="dcterms:W3CDTF">2021-03-13T09:48:40Z</dcterms:modified>
</cp:coreProperties>
</file>